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31.png" ContentType="image/png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26.gif" ContentType="image/gif"/>
  <Override PartName="/ppt/media/image6.png" ContentType="image/pn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7.jpeg" ContentType="image/jpeg"/>
  <Override PartName="/ppt/media/image29.jpeg" ContentType="image/jpeg"/>
  <Override PartName="/ppt/media/image32.png" ContentType="image/png"/>
  <Override PartName="/ppt/media/image30.jpeg" ContentType="image/jpeg"/>
  <Override PartName="/ppt/media/image33.png" ContentType="image/png"/>
  <Override PartName="/ppt/media/image34.png" ContentType="image/pn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97D97A1-0393-4201-B7FA-00928F12962E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1733760" y="1600200"/>
            <a:ext cx="5675400" cy="45259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1733760" y="1600200"/>
            <a:ext cx="567540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733760" y="1600200"/>
            <a:ext cx="5675400" cy="45259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1733760" y="1600200"/>
            <a:ext cx="567540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1733760" y="1600200"/>
            <a:ext cx="5675400" cy="452592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1733760" y="1600200"/>
            <a:ext cx="567540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 bIns="91440" anchor="b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96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 bIns="9144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tIns="91440" bIns="9144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tIns="91440" bIns="9144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4572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9144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13716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18288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7432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2004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6576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tIns="91440" bIns="9144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tIns="91440" bIns="9144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4572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9144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13716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18288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7432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2004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65760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gif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378000"/>
            <a:ext cx="8229240" cy="6189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Biotic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describes living factors in the environment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Abiotic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describes the nonliving part of the environment, including water, rocks, light, and temperature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Shape 103" descr=""/>
          <p:cNvPicPr/>
          <p:nvPr/>
        </p:nvPicPr>
        <p:blipFill>
          <a:blip r:embed="rId1"/>
          <a:stretch/>
        </p:blipFill>
        <p:spPr>
          <a:xfrm>
            <a:off x="2011680" y="1645920"/>
            <a:ext cx="4762080" cy="32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119">
                                            <p:txEl>
                                              <p:pRg st="7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119">
                                            <p:txEl>
                                              <p:pRg st="51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2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1000"/>
                                        <p:tgtEl>
                                          <p:spTgt spid="119">
                                            <p:txEl>
                                              <p:pRg st="52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1000"/>
                                        <p:tgtEl>
                                          <p:spTgt spid="119">
                                            <p:txEl>
                                              <p:pRg st="53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1000"/>
                                        <p:tgtEl>
                                          <p:spTgt spid="119">
                                            <p:txEl>
                                              <p:pRg st="54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731520"/>
            <a:ext cx="8229240" cy="888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Cycling of Matter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163160"/>
            <a:ext cx="8229240" cy="4962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Shape 170" descr=""/>
          <p:cNvPicPr/>
          <p:nvPr/>
        </p:nvPicPr>
        <p:blipFill>
          <a:blip r:embed="rId1"/>
          <a:stretch/>
        </p:blipFill>
        <p:spPr>
          <a:xfrm>
            <a:off x="1533600" y="1934280"/>
            <a:ext cx="6076440" cy="38095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77" descr=""/>
          <p:cNvPicPr/>
          <p:nvPr/>
        </p:nvPicPr>
        <p:blipFill>
          <a:blip r:embed="rId1"/>
          <a:stretch/>
        </p:blipFill>
        <p:spPr>
          <a:xfrm>
            <a:off x="1900440" y="3474720"/>
            <a:ext cx="5871960" cy="3291840"/>
          </a:xfrm>
          <a:prstGeom prst="rect">
            <a:avLst/>
          </a:prstGeom>
          <a:ln>
            <a:noFill/>
          </a:ln>
        </p:spPr>
      </p:pic>
      <p:sp>
        <p:nvSpPr>
          <p:cNvPr id="155" name="TextShape 1"/>
          <p:cNvSpPr txBox="1"/>
          <p:nvPr/>
        </p:nvSpPr>
        <p:spPr>
          <a:xfrm>
            <a:off x="457200" y="320040"/>
            <a:ext cx="8229240" cy="594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Nitrogen Cycle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560" y="1038240"/>
            <a:ext cx="8229240" cy="2893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Nitrogen gas (N</a:t>
            </a:r>
            <a:r>
              <a:rPr b="0" lang="en-US" sz="22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2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) is 78% of the air we breathe but is unavailable to plants.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Most Nitrogen cycles between soil bacteria, plants and animals.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Nitrogen Fixing Bacteria (and industrial fertilizer factories) convert it to Ammonia (NH</a:t>
            </a:r>
            <a:r>
              <a:rPr b="0" lang="en-US" sz="22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3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) which plants can use.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69120"/>
            <a:ext cx="8229240" cy="801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Nitrogen Cycle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362880" y="774360"/>
            <a:ext cx="8323560" cy="5351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Some plants that grow in poor soils feed sugar to specialized bacteria on their roots in exchange for nitrogen fertilizer.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Red Alder Trees in Oregon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Shape 184" descr=""/>
          <p:cNvPicPr/>
          <p:nvPr/>
        </p:nvPicPr>
        <p:blipFill>
          <a:blip r:embed="rId1"/>
          <a:stretch/>
        </p:blipFill>
        <p:spPr>
          <a:xfrm>
            <a:off x="249840" y="2998800"/>
            <a:ext cx="5086800" cy="3402000"/>
          </a:xfrm>
          <a:prstGeom prst="rect">
            <a:avLst/>
          </a:prstGeom>
          <a:ln>
            <a:noFill/>
          </a:ln>
        </p:spPr>
      </p:pic>
      <p:pic>
        <p:nvPicPr>
          <p:cNvPr id="160" name="Shape 185" descr=""/>
          <p:cNvPicPr/>
          <p:nvPr/>
        </p:nvPicPr>
        <p:blipFill>
          <a:blip r:embed="rId2"/>
          <a:stretch/>
        </p:blipFill>
        <p:spPr>
          <a:xfrm>
            <a:off x="6247080" y="2334600"/>
            <a:ext cx="2199240" cy="340200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5648760" y="5736960"/>
            <a:ext cx="4266720" cy="98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Root Nodules harboring Nitrogen-Fixing Bacteria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9320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Cycling of Matter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261000" y="1207080"/>
            <a:ext cx="4989240" cy="5391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Salmon deliver valuable Nitrogen and Phosphorus from the Pacific Ocean to nutrient-poor Northwest streams and rivers with their carcasses.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Up to 70% of Nitrogen in some of Oregon’s riparian forests originated in the Pacific Ocean!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Shape 193" descr=""/>
          <p:cNvPicPr/>
          <p:nvPr/>
        </p:nvPicPr>
        <p:blipFill>
          <a:blip r:embed="rId1"/>
          <a:stretch/>
        </p:blipFill>
        <p:spPr>
          <a:xfrm>
            <a:off x="5317920" y="1207080"/>
            <a:ext cx="3669840" cy="55623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Ecology Lecture 3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Population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group of organisms of the same species that live in a specific geographical area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Carrying capacity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population that an ecosystem can support over time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Populations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Chinook Salmon live four years and produce about 5,000 eggs per female.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If two adult salmon return to spawn in the gravel four years later, the population remains stable.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Salmon are adapted to the volatile, volcanic Northwest (lots of eggs) but also nurture their young in three important ways.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5753160" y="274680"/>
            <a:ext cx="2932920" cy="7596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Populations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231840" y="475200"/>
            <a:ext cx="5220000" cy="6208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418680">
              <a:lnSpc>
                <a:spcPct val="100000"/>
              </a:lnSpc>
              <a:buClr>
                <a:srgbClr val="000000"/>
              </a:buClr>
              <a:buSzPct val="93000"/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Salmon travel hundreds of miles from the ocean to lay their eggs in streams far from ocean predators.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buClr>
                <a:srgbClr val="000000"/>
              </a:buClr>
              <a:buSzPct val="93000"/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buClr>
                <a:srgbClr val="000000"/>
              </a:buClr>
              <a:buSzPct val="93000"/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Salmon bury their eggs safely under the gravel in redds.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buClr>
                <a:srgbClr val="000000"/>
              </a:buClr>
              <a:buSzPct val="93000"/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buClr>
                <a:srgbClr val="000000"/>
              </a:buClr>
              <a:buSzPct val="93000"/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Salmon leave their N &amp; P rich carcasses to feed insects for their fry to eat in the Spring.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Shape 212" descr=""/>
          <p:cNvPicPr/>
          <p:nvPr/>
        </p:nvPicPr>
        <p:blipFill>
          <a:blip r:embed="rId1"/>
          <a:stretch/>
        </p:blipFill>
        <p:spPr>
          <a:xfrm>
            <a:off x="5909760" y="1120680"/>
            <a:ext cx="2857320" cy="2142720"/>
          </a:xfrm>
          <a:prstGeom prst="rect">
            <a:avLst/>
          </a:prstGeom>
          <a:ln>
            <a:noFill/>
          </a:ln>
        </p:spPr>
      </p:pic>
      <p:pic>
        <p:nvPicPr>
          <p:cNvPr id="172" name="Shape 213" descr=""/>
          <p:cNvPicPr/>
          <p:nvPr/>
        </p:nvPicPr>
        <p:blipFill>
          <a:blip r:embed="rId2"/>
          <a:stretch/>
        </p:blipFill>
        <p:spPr>
          <a:xfrm>
            <a:off x="5907600" y="3349800"/>
            <a:ext cx="2504880" cy="33332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6760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Carrying Capacity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0" y="1027800"/>
            <a:ext cx="9036360" cy="797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What kind of population graph would salmon have?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Are they that simple? Explain.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Shape 220" descr=""/>
          <p:cNvPicPr/>
          <p:nvPr/>
        </p:nvPicPr>
        <p:blipFill>
          <a:blip r:embed="rId1"/>
          <a:stretch/>
        </p:blipFill>
        <p:spPr>
          <a:xfrm>
            <a:off x="457200" y="2651760"/>
            <a:ext cx="3898080" cy="2646720"/>
          </a:xfrm>
          <a:prstGeom prst="rect">
            <a:avLst/>
          </a:prstGeom>
          <a:ln>
            <a:noFill/>
          </a:ln>
        </p:spPr>
      </p:pic>
      <p:pic>
        <p:nvPicPr>
          <p:cNvPr id="176" name="Shape 221" descr=""/>
          <p:cNvPicPr/>
          <p:nvPr/>
        </p:nvPicPr>
        <p:blipFill>
          <a:blip r:embed="rId2"/>
          <a:stretch/>
        </p:blipFill>
        <p:spPr>
          <a:xfrm>
            <a:off x="5064480" y="2882160"/>
            <a:ext cx="3439440" cy="2421360"/>
          </a:xfrm>
          <a:prstGeom prst="rect">
            <a:avLst/>
          </a:prstGeom>
          <a:ln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1457640" y="5200920"/>
            <a:ext cx="6597000" cy="52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Interactions in Communities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Shape 229" descr=""/>
          <p:cNvPicPr/>
          <p:nvPr/>
        </p:nvPicPr>
        <p:blipFill>
          <a:blip r:embed="rId1"/>
          <a:stretch/>
        </p:blipFill>
        <p:spPr>
          <a:xfrm>
            <a:off x="5295960" y="2833200"/>
            <a:ext cx="3737160" cy="2400120"/>
          </a:xfrm>
          <a:prstGeom prst="rect">
            <a:avLst/>
          </a:prstGeom>
          <a:ln>
            <a:noFill/>
          </a:ln>
        </p:spPr>
      </p:pic>
      <p:pic>
        <p:nvPicPr>
          <p:cNvPr id="180" name="Shape 230" descr=""/>
          <p:cNvPicPr/>
          <p:nvPr/>
        </p:nvPicPr>
        <p:blipFill>
          <a:blip r:embed="rId2"/>
          <a:stretch/>
        </p:blipFill>
        <p:spPr>
          <a:xfrm>
            <a:off x="6607800" y="1131480"/>
            <a:ext cx="2425320" cy="1701360"/>
          </a:xfrm>
          <a:prstGeom prst="rect">
            <a:avLst/>
          </a:prstGeom>
          <a:ln>
            <a:noFill/>
          </a:ln>
        </p:spPr>
      </p:pic>
      <p:pic>
        <p:nvPicPr>
          <p:cNvPr id="181" name="Shape 231" descr=""/>
          <p:cNvPicPr/>
          <p:nvPr/>
        </p:nvPicPr>
        <p:blipFill>
          <a:blip r:embed="rId3"/>
          <a:stretch/>
        </p:blipFill>
        <p:spPr>
          <a:xfrm>
            <a:off x="6074640" y="5233680"/>
            <a:ext cx="2958840" cy="1549080"/>
          </a:xfrm>
          <a:prstGeom prst="rect">
            <a:avLst/>
          </a:prstGeom>
          <a:ln>
            <a:noFill/>
          </a:ln>
        </p:spPr>
      </p:pic>
      <p:pic>
        <p:nvPicPr>
          <p:cNvPr id="182" name="Shape 232" descr=""/>
          <p:cNvPicPr/>
          <p:nvPr/>
        </p:nvPicPr>
        <p:blipFill>
          <a:blip r:embed="rId4"/>
          <a:stretch/>
        </p:blipFill>
        <p:spPr>
          <a:xfrm>
            <a:off x="72720" y="1715400"/>
            <a:ext cx="5693040" cy="43491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8229240" cy="1325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Interactions in Communities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548640" y="1828800"/>
            <a:ext cx="4114800" cy="4800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Symbiosis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relationship in which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two different species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live in close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association.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There are 3 types.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4846320" y="1936800"/>
            <a:ext cx="3657600" cy="400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0" dur="indefinite" restart="never" nodeType="tmRoot">
          <p:childTnLst>
            <p:seq>
              <p:cTn id="71" nodeType="mainSeq">
                <p:childTnLst>
                  <p:par>
                    <p:cTn id="72" fill="freeze">
                      <p:stCondLst>
                        <p:cond delay="indefinite"/>
                      </p:stCondLst>
                      <p:childTnLst>
                        <p:par>
                          <p:cTn id="73" fill="freeze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184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freeze">
                      <p:stCondLst>
                        <p:cond delay="indefinite"/>
                      </p:stCondLst>
                      <p:childTnLst>
                        <p:par>
                          <p:cTn id="78" fill="freeze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184">
                                            <p:txEl>
                                              <p:pRg st="1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freeze">
                      <p:stCondLst>
                        <p:cond delay="indefinite"/>
                      </p:stCondLst>
                      <p:childTnLst>
                        <p:par>
                          <p:cTn id="83" fill="freeze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1000"/>
                                        <p:tgtEl>
                                          <p:spTgt spid="184">
                                            <p:txEl>
                                              <p:pRg st="34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freeze">
                      <p:stCondLst>
                        <p:cond delay="indefinite"/>
                      </p:stCondLst>
                      <p:childTnLst>
                        <p:par>
                          <p:cTn id="88" fill="freeze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6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184">
                                            <p:txEl>
                                              <p:pRg st="56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freeze">
                      <p:stCondLst>
                        <p:cond delay="indefinite"/>
                      </p:stCondLst>
                      <p:childTnLst>
                        <p:par>
                          <p:cTn id="93" fill="freeze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1000"/>
                                        <p:tgtEl>
                                          <p:spTgt spid="184">
                                            <p:txEl>
                                              <p:pRg st="70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93240"/>
            <a:ext cx="8411760" cy="6449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Community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group of various species that live in the same habitat and interact with each other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Ecosystem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community of organisms and their abiotic environment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Habitat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place where an 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organism usually lives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Shape 109" descr=""/>
          <p:cNvPicPr/>
          <p:nvPr/>
        </p:nvPicPr>
        <p:blipFill>
          <a:blip r:embed="rId1"/>
          <a:stretch/>
        </p:blipFill>
        <p:spPr>
          <a:xfrm>
            <a:off x="4480560" y="3566160"/>
            <a:ext cx="4206240" cy="285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1000"/>
                                        <p:tgtEl>
                                          <p:spTgt spid="121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121">
                                            <p:txEl>
                                              <p:pRg st="10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121">
                                            <p:txEl>
                                              <p:pRg st="96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1000"/>
                                        <p:tgtEl>
                                          <p:spTgt spid="121">
                                            <p:txEl>
                                              <p:pRg st="97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0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121">
                                            <p:txEl>
                                              <p:pRg st="107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62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121">
                                            <p:txEl>
                                              <p:pRg st="162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63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1000"/>
                                        <p:tgtEl>
                                          <p:spTgt spid="121">
                                            <p:txEl>
                                              <p:pRg st="163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40080" y="1366200"/>
            <a:ext cx="767124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Mutualism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relationship where both species benefit from the relationship.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292200" y="479520"/>
            <a:ext cx="2650680" cy="52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221760">
              <a:lnSpc>
                <a:spcPct val="100000"/>
              </a:lnSpc>
            </a:pP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Symbiosis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3383280" y="2784240"/>
            <a:ext cx="4934520" cy="3250800"/>
          </a:xfrm>
          <a:prstGeom prst="rect">
            <a:avLst/>
          </a:prstGeom>
          <a:ln>
            <a:noFill/>
          </a:ln>
        </p:spPr>
      </p:pic>
      <p:sp>
        <p:nvSpPr>
          <p:cNvPr id="189" name="TextShape 3"/>
          <p:cNvSpPr txBox="1"/>
          <p:nvPr/>
        </p:nvSpPr>
        <p:spPr>
          <a:xfrm>
            <a:off x="1188720" y="4543560"/>
            <a:ext cx="2103120" cy="130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Clown fish and sea anemones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731520" y="1097280"/>
            <a:ext cx="7797600" cy="327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2. </a:t>
            </a: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Commensalism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relationship where one species obtains food or shelter from the other species. 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Does not harm or help the other species</a:t>
            </a:r>
            <a:r>
              <a:rPr b="1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3291840" y="479160"/>
            <a:ext cx="2650680" cy="52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221760">
              <a:lnSpc>
                <a:spcPct val="100000"/>
              </a:lnSpc>
            </a:pP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Symbiosis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2743200" y="3017520"/>
            <a:ext cx="5394960" cy="3571200"/>
          </a:xfrm>
          <a:prstGeom prst="rect">
            <a:avLst/>
          </a:prstGeom>
          <a:ln>
            <a:noFill/>
          </a:ln>
        </p:spPr>
      </p:pic>
      <p:sp>
        <p:nvSpPr>
          <p:cNvPr id="193" name="TextShape 3"/>
          <p:cNvSpPr txBox="1"/>
          <p:nvPr/>
        </p:nvSpPr>
        <p:spPr>
          <a:xfrm>
            <a:off x="914400" y="5284800"/>
            <a:ext cx="1920240" cy="111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Barnacles on whales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 crabs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274320" y="1186200"/>
            <a:ext cx="8667720" cy="137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3. </a:t>
            </a: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Parasitism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relationship between two species in which one species benefits while the other species is harmed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3292200" y="479520"/>
            <a:ext cx="2650680" cy="52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221760">
              <a:lnSpc>
                <a:spcPct val="100000"/>
              </a:lnSpc>
            </a:pPr>
            <a:r>
              <a:rPr b="1" lang="en-US" sz="3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Symbiosis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3108960" y="2834640"/>
            <a:ext cx="5303520" cy="3539520"/>
          </a:xfrm>
          <a:prstGeom prst="rect">
            <a:avLst/>
          </a:prstGeom>
          <a:ln>
            <a:noFill/>
          </a:ln>
        </p:spPr>
      </p:pic>
      <p:sp>
        <p:nvSpPr>
          <p:cNvPr id="197" name="TextShape 3"/>
          <p:cNvSpPr txBox="1"/>
          <p:nvPr/>
        </p:nvSpPr>
        <p:spPr>
          <a:xfrm>
            <a:off x="1097280" y="5303520"/>
            <a:ext cx="2216160" cy="914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Sea lice on salmon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Interactions in Communities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Shape 244" descr=""/>
          <p:cNvPicPr/>
          <p:nvPr/>
        </p:nvPicPr>
        <p:blipFill>
          <a:blip r:embed="rId1"/>
          <a:stretch/>
        </p:blipFill>
        <p:spPr>
          <a:xfrm>
            <a:off x="731520" y="1463040"/>
            <a:ext cx="7741080" cy="484632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Interactions in Communities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Shape 250" descr=""/>
          <p:cNvPicPr/>
          <p:nvPr/>
        </p:nvPicPr>
        <p:blipFill>
          <a:blip r:embed="rId1"/>
          <a:stretch/>
        </p:blipFill>
        <p:spPr>
          <a:xfrm>
            <a:off x="105840" y="1417680"/>
            <a:ext cx="5698800" cy="3811320"/>
          </a:xfrm>
          <a:prstGeom prst="rect">
            <a:avLst/>
          </a:prstGeom>
          <a:ln>
            <a:noFill/>
          </a:ln>
        </p:spPr>
      </p:pic>
      <p:pic>
        <p:nvPicPr>
          <p:cNvPr id="202" name="Shape 251" descr=""/>
          <p:cNvPicPr/>
          <p:nvPr/>
        </p:nvPicPr>
        <p:blipFill>
          <a:blip r:embed="rId2"/>
          <a:stretch/>
        </p:blipFill>
        <p:spPr>
          <a:xfrm>
            <a:off x="3895920" y="2840400"/>
            <a:ext cx="5104440" cy="381132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262440" y="5621400"/>
            <a:ext cx="3633120" cy="96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Alder Trees and Symbiotic Bacteria Nodules (Mutualism)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5996160" y="1967400"/>
            <a:ext cx="734472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4"/>
          <p:cNvSpPr/>
          <p:nvPr/>
        </p:nvSpPr>
        <p:spPr>
          <a:xfrm>
            <a:off x="6033600" y="1485360"/>
            <a:ext cx="3110040" cy="13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Lichens on a Bigleaf Maple (Mutualism or Commensalism?)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457200"/>
            <a:ext cx="8229240" cy="645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Interactions in Communities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57200" y="1309320"/>
            <a:ext cx="8229240" cy="2531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Keystone species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species that is critical to the functioning 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of the ecosystem because it affects the survival of so many other species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Shape 261" descr=""/>
          <p:cNvPicPr/>
          <p:nvPr/>
        </p:nvPicPr>
        <p:blipFill>
          <a:blip r:embed="rId1"/>
          <a:stretch/>
        </p:blipFill>
        <p:spPr>
          <a:xfrm>
            <a:off x="3474720" y="3291840"/>
            <a:ext cx="4846320" cy="33145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274320" y="221400"/>
            <a:ext cx="8412120" cy="6346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 young salmon lives in the Zigzag river on Mount Hood. In that rocky-bottomed river, there are also aquatic insects, trout, crawdads, bacteria, algae and thousands of other living organisms.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*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Name the salmon’s habitat.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*List five parts of the salmon’s community.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*List two biotic parts of the ecosystem.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*List two abiotic parts of the ecosystem.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31760" y="1014840"/>
            <a:ext cx="3251520" cy="3008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Salmon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Life Cycle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Shape 120" descr=""/>
          <p:cNvPicPr/>
          <p:nvPr/>
        </p:nvPicPr>
        <p:blipFill>
          <a:blip r:embed="rId1"/>
          <a:srcRect l="0" t="11998" r="0" b="5332"/>
          <a:stretch/>
        </p:blipFill>
        <p:spPr>
          <a:xfrm>
            <a:off x="3200400" y="274320"/>
            <a:ext cx="5641200" cy="621792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490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Steps in a food chain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417320"/>
            <a:ext cx="8229240" cy="4834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1" lang="en-US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Producer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an organism that produces its own food (plants, algae and some bacteria)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1" lang="en-US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Consumer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an organism that eats other organisms or organic matter (animals and many protists)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Steps in a food chain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1" lang="en-US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Decomposer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an organism that feeds by breaking down organic matter from dead organisms (bacteria and fungi)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1" lang="en-US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Trophic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a step in a food chain or energy pyramid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0"/>
            <a:ext cx="8229240" cy="9460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Energy Pyramid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Shape 138" descr=""/>
          <p:cNvPicPr/>
          <p:nvPr/>
        </p:nvPicPr>
        <p:blipFill>
          <a:blip r:embed="rId1"/>
          <a:stretch/>
        </p:blipFill>
        <p:spPr>
          <a:xfrm>
            <a:off x="2936160" y="946440"/>
            <a:ext cx="6207480" cy="4900320"/>
          </a:xfrm>
          <a:prstGeom prst="rect">
            <a:avLst/>
          </a:prstGeom>
          <a:ln>
            <a:noFill/>
          </a:ln>
        </p:spPr>
      </p:pic>
      <p:sp>
        <p:nvSpPr>
          <p:cNvPr id="132" name="TextShape 2"/>
          <p:cNvSpPr txBox="1"/>
          <p:nvPr/>
        </p:nvSpPr>
        <p:spPr>
          <a:xfrm>
            <a:off x="182880" y="1188720"/>
            <a:ext cx="4263840" cy="523548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tIns="91440" bIns="91440"/>
          <a:p>
            <a:pPr marL="343080" indent="-221760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On average, only 10% of an organism’s energy transfers to the next trophic level.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All energy is eventually lost as heat.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1760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Energy is measured in Calories. Sound familiar?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44" descr=""/>
          <p:cNvPicPr/>
          <p:nvPr/>
        </p:nvPicPr>
        <p:blipFill>
          <a:blip r:embed="rId1"/>
          <a:stretch/>
        </p:blipFill>
        <p:spPr>
          <a:xfrm>
            <a:off x="5961240" y="745560"/>
            <a:ext cx="2822400" cy="2057040"/>
          </a:xfrm>
          <a:prstGeom prst="rect">
            <a:avLst/>
          </a:prstGeom>
          <a:ln>
            <a:noFill/>
          </a:ln>
        </p:spPr>
      </p:pic>
      <p:pic>
        <p:nvPicPr>
          <p:cNvPr id="134" name="Shape 145" descr=""/>
          <p:cNvPicPr/>
          <p:nvPr/>
        </p:nvPicPr>
        <p:blipFill>
          <a:blip r:embed="rId2"/>
          <a:stretch/>
        </p:blipFill>
        <p:spPr>
          <a:xfrm>
            <a:off x="273240" y="743760"/>
            <a:ext cx="2990520" cy="201636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273240" y="178200"/>
            <a:ext cx="36572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Stonefly nymph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6270840" y="178200"/>
            <a:ext cx="272232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Mayfly nymph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3266640" y="178200"/>
            <a:ext cx="36572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Caddisfly larva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pic>
        <p:nvPicPr>
          <p:cNvPr id="138" name="Shape 149" descr=""/>
          <p:cNvPicPr/>
          <p:nvPr/>
        </p:nvPicPr>
        <p:blipFill>
          <a:blip r:embed="rId3"/>
          <a:stretch/>
        </p:blipFill>
        <p:spPr>
          <a:xfrm>
            <a:off x="3266640" y="837720"/>
            <a:ext cx="2722320" cy="1872360"/>
          </a:xfrm>
          <a:prstGeom prst="rect">
            <a:avLst/>
          </a:prstGeom>
          <a:ln>
            <a:noFill/>
          </a:ln>
        </p:spPr>
      </p:pic>
      <p:sp>
        <p:nvSpPr>
          <p:cNvPr id="139" name="CustomShape 4"/>
          <p:cNvSpPr/>
          <p:nvPr/>
        </p:nvSpPr>
        <p:spPr>
          <a:xfrm>
            <a:off x="273240" y="3022920"/>
            <a:ext cx="7194960" cy="353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This caddisfly eat leaves that fall into the river.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This mayfly scrapes algae off the rocks.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This stonefly eats other insects.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Who is a producer?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Who is a consumer?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pic>
        <p:nvPicPr>
          <p:cNvPr id="140" name="Shape 151" descr=""/>
          <p:cNvPicPr/>
          <p:nvPr/>
        </p:nvPicPr>
        <p:blipFill>
          <a:blip r:embed="rId4"/>
          <a:stretch/>
        </p:blipFill>
        <p:spPr>
          <a:xfrm>
            <a:off x="5760720" y="4010040"/>
            <a:ext cx="3113640" cy="2078280"/>
          </a:xfrm>
          <a:prstGeom prst="rect">
            <a:avLst/>
          </a:prstGeom>
          <a:ln>
            <a:noFill/>
          </a:ln>
        </p:spPr>
      </p:pic>
      <p:sp>
        <p:nvSpPr>
          <p:cNvPr id="141" name="CustomShape 5"/>
          <p:cNvSpPr/>
          <p:nvPr/>
        </p:nvSpPr>
        <p:spPr>
          <a:xfrm>
            <a:off x="5961240" y="4010040"/>
            <a:ext cx="3031920" cy="83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TextShape 6"/>
          <p:cNvSpPr txBox="1"/>
          <p:nvPr/>
        </p:nvSpPr>
        <p:spPr>
          <a:xfrm>
            <a:off x="5760720" y="6061680"/>
            <a:ext cx="924480" cy="43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algae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57" descr=""/>
          <p:cNvPicPr/>
          <p:nvPr/>
        </p:nvPicPr>
        <p:blipFill>
          <a:blip r:embed="rId1"/>
          <a:stretch/>
        </p:blipFill>
        <p:spPr>
          <a:xfrm>
            <a:off x="370080" y="640080"/>
            <a:ext cx="3177000" cy="2357280"/>
          </a:xfrm>
          <a:prstGeom prst="rect">
            <a:avLst/>
          </a:prstGeom>
          <a:ln>
            <a:noFill/>
          </a:ln>
        </p:spPr>
      </p:pic>
      <p:pic>
        <p:nvPicPr>
          <p:cNvPr id="144" name="Shape 158" descr=""/>
          <p:cNvPicPr/>
          <p:nvPr/>
        </p:nvPicPr>
        <p:blipFill>
          <a:blip r:embed="rId2"/>
          <a:stretch/>
        </p:blipFill>
        <p:spPr>
          <a:xfrm>
            <a:off x="5577840" y="677880"/>
            <a:ext cx="3243960" cy="2431080"/>
          </a:xfrm>
          <a:prstGeom prst="rect">
            <a:avLst/>
          </a:prstGeom>
          <a:ln>
            <a:noFill/>
          </a:ln>
        </p:spPr>
      </p:pic>
      <p:pic>
        <p:nvPicPr>
          <p:cNvPr id="145" name="Shape 159" descr=""/>
          <p:cNvPicPr/>
          <p:nvPr/>
        </p:nvPicPr>
        <p:blipFill>
          <a:blip r:embed="rId3"/>
          <a:stretch/>
        </p:blipFill>
        <p:spPr>
          <a:xfrm>
            <a:off x="6070680" y="3582720"/>
            <a:ext cx="2706840" cy="225900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370080" y="2478600"/>
            <a:ext cx="3657240" cy="30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"/>
          <p:cNvSpPr/>
          <p:nvPr/>
        </p:nvSpPr>
        <p:spPr>
          <a:xfrm>
            <a:off x="4485600" y="2560320"/>
            <a:ext cx="10922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Dipper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7589520" y="5852160"/>
            <a:ext cx="12801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Sculpin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274320" y="3118680"/>
            <a:ext cx="5609160" cy="333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kingfisher eats salmon fry and sculpins.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dipper eats all aquatic insects.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sculpins eat aquatic insects and salmon fry.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Salmon fry eat aquatic insects.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*Draw a food web for the organisms you have           just learned about.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*Make an energy pyramid that starts with 5,000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calories of algae using six of the seven organisms.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0" name="TextShape 5"/>
          <p:cNvSpPr txBox="1"/>
          <p:nvPr/>
        </p:nvSpPr>
        <p:spPr>
          <a:xfrm>
            <a:off x="3586680" y="666720"/>
            <a:ext cx="1533960" cy="43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Kingfisher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Application>LibreOffice/5.1.3.2$Windows_x86 LibreOffice_project/644e4637d1d8544fd9f56425bd6cec110e49301b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2017-08-23T17:20:24Z</dcterms:modified>
  <cp:revision>2</cp:revision>
  <dc:subject/>
  <dc:title/>
</cp:coreProperties>
</file>